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60" r:id="rId2"/>
    <p:sldId id="286" r:id="rId3"/>
    <p:sldId id="287" r:id="rId4"/>
    <p:sldId id="288" r:id="rId5"/>
    <p:sldId id="285" r:id="rId6"/>
    <p:sldId id="270" r:id="rId7"/>
    <p:sldId id="289" r:id="rId8"/>
    <p:sldId id="290" r:id="rId9"/>
    <p:sldId id="258" r:id="rId10"/>
    <p:sldId id="291" r:id="rId11"/>
    <p:sldId id="271" r:id="rId12"/>
    <p:sldId id="292" r:id="rId13"/>
    <p:sldId id="293" r:id="rId14"/>
    <p:sldId id="305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66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2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D6929-550E-F941-A2BB-D10072C6A7C7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A59A19-BC40-CA43-96BA-645BAAF80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DEFA-DA83-184D-B7C2-A13923A54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8FB450-672F-9D49-969D-7A12CE645D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E74F9-7815-2F4D-8361-136FF5D6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6DB261-809E-1848-86FE-9DE167C12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51D04C-50F7-1F47-9288-2BB1A2BF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80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540E2-1975-DC43-97F1-C3666F022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1F3823-8A9E-9F41-8C5C-06583101F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3647C8-4DA6-534F-A819-B1A59812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54DE9-B6F4-B64A-8ABE-CED6D6DEB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8349A-3A1E-6C44-8518-CF684A15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411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A3C03C-A068-234A-AA5A-3B301DA80E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8B313D-0A6D-D645-A9BE-13EA76CB5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960B57-6BBD-D648-B991-9C21547CA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B8C7A-A9B1-6D44-A1B2-758318DCE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56EE-921A-2741-B038-B46C2A0E7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47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49F0-C8D5-A04C-B8AD-51CCFFF0E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CE8D2F-37E3-3748-BA36-FD6283AD8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29D2E-A1ED-524D-BD30-2C7F956E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08A55-BFA9-7749-B2F4-5653E2135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474C0-3C13-B248-A5CE-EB2FA67B1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98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E5CAD-82E8-D84A-A03F-1551C5CD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14D1E-9849-B74B-8F12-E1C75D01C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BAC1A9-4ED0-4F47-9C9B-D86BB8749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39FDB-87B9-AE45-98FF-949AA6407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490F42-D772-CA44-839E-F36CCE931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093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7ED40-BC3A-4545-9A56-7066CEE2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95961B-3DCA-E941-93B8-69EB51E59C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FA02D-4FCC-3341-AEEB-75080045D7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7BAED-DA2E-454B-8F38-07BFA872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B8EA0C-78BA-A444-988F-646BC4F7C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3FB95-DD24-C64B-96C8-305136C9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199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04A52-073D-2641-BBEC-73DE6F66A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440946-75FF-B941-B19A-780023D77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BB3022-3E23-734C-9C3B-3976215ED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52A5B4-AA3E-C04B-8EB2-79704F938A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F21BA1-D746-2240-A4A7-28456C959F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C2AC0-3D2A-B24C-809B-545DD10A7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655E56-842F-9D46-8162-0FF6DB45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643874-979F-9145-A476-0D4002F99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7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3DF4-3821-5147-9259-7168D563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C23F3B-A269-A248-B810-859B5399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6F5D9F-5115-8345-8575-7D0144D6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A06E0-8BDD-3745-AA6C-E2A88379B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70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E46E88-D5ED-2D48-A56B-F49A81666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D08DD-1AE0-7D46-AF69-DE1FDF304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786295-1676-D641-B988-228047A76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7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34B6-F9E2-9541-A58B-DDC347680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6A51-E1D7-924F-B3F9-47DA0C826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1FDE6-00E5-4C44-9A66-B127BC80B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6EEAEE-6D95-5945-BE35-B021A374E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71CA7B-C559-EA4D-A6EB-31D15FCB4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02766-0379-C64D-88E7-9BA66D8F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24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A9ED4-D32C-EB43-BA10-959584003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CF50B-EAC7-4B47-8B26-9768420B8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E4FF6-EB43-F244-9C14-B168E43E1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867F65-02D1-D547-8195-46BF99E06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7D546A-1B9E-AC40-9B21-3B41F5C34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EE36E1-DB7C-454A-8294-061CE4DF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5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442F5A-2E3E-DC47-A4E7-0E3E9210E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1A2430-7B8B-A849-B427-D22067DA2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76FA3-C651-C348-8CC4-21F70383F0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998409-5AA3-644D-81E8-2F748A072018}" type="datetimeFigureOut">
              <a:rPr lang="en-US" smtClean="0"/>
              <a:t>4/16/21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9A0A47-F491-C544-B147-860C446BA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8601B-EF7D-2741-8A75-B92F177884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A58EAF-7680-9F49-991C-F224885682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6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osman-mamun/" TargetMode="External"/><Relationship Id="rId2" Type="http://schemas.openxmlformats.org/officeDocument/2006/relationships/hyperlink" Target="mailto:mamun.che06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mun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tiff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tiff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82072"/>
            <a:ext cx="12192000" cy="3974313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B0F0"/>
                </a:solidFill>
              </a:rPr>
              <a:t>Osman Mamun</a:t>
            </a:r>
            <a:br>
              <a:rPr lang="en-US" sz="4400" dirty="0">
                <a:solidFill>
                  <a:srgbClr val="00B0F0"/>
                </a:solidFill>
              </a:rPr>
            </a:br>
            <a:r>
              <a:rPr lang="en-US" sz="4400" dirty="0">
                <a:solidFill>
                  <a:srgbClr val="00B0F0"/>
                </a:solidFill>
              </a:rPr>
              <a:t>Richland, WA</a:t>
            </a:r>
            <a:br>
              <a:rPr lang="en-US" sz="4400" dirty="0">
                <a:solidFill>
                  <a:srgbClr val="00B0F0"/>
                </a:solidFill>
              </a:rPr>
            </a:b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dirty="0">
                <a:solidFill>
                  <a:srgbClr val="00B0F0"/>
                </a:solidFill>
              </a:rPr>
              <a:t>PhD in Chemical Engineering, University of South Carolina</a:t>
            </a: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dirty="0">
                <a:solidFill>
                  <a:srgbClr val="00B0F0"/>
                </a:solidFill>
              </a:rPr>
              <a:t>Postdoctoral fellow in Chemical Engineering, Stanford University</a:t>
            </a:r>
            <a:br>
              <a:rPr lang="en-US" sz="3600" dirty="0">
                <a:solidFill>
                  <a:srgbClr val="00B0F0"/>
                </a:solidFill>
              </a:rPr>
            </a:br>
            <a:r>
              <a:rPr lang="en-US" sz="3600" dirty="0">
                <a:solidFill>
                  <a:srgbClr val="00B0F0"/>
                </a:solidFill>
              </a:rPr>
              <a:t>Postdoctoral research associate, Energy &amp; Environment Directorate, Pacific Northwest National Laboratory</a:t>
            </a:r>
            <a:endParaRPr lang="en-US" sz="4400" dirty="0">
              <a:solidFill>
                <a:srgbClr val="00B0F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93C868-6C44-3A4A-8E75-6A582AE8502B}"/>
              </a:ext>
            </a:extLst>
          </p:cNvPr>
          <p:cNvSpPr/>
          <p:nvPr/>
        </p:nvSpPr>
        <p:spPr>
          <a:xfrm>
            <a:off x="746081" y="4747314"/>
            <a:ext cx="10699838" cy="120032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Deep Learning Image Caption Generator</a:t>
            </a:r>
          </a:p>
        </p:txBody>
      </p:sp>
    </p:spTree>
    <p:extLst>
      <p:ext uri="{BB962C8B-B14F-4D97-AF65-F5344CB8AC3E}">
        <p14:creationId xmlns:p14="http://schemas.microsoft.com/office/powerpoint/2010/main" val="301412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Data Collection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49"/>
            <a:ext cx="4794399" cy="57241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There are few publicly available datasets available for image caption generation, e.g., Flickr30K, MS-COCO, Google conceptual caption dataset etc.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In this work, both the Flicker30K (30K images), and the MS-COCO (45K images) dataset is used.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05BE90-B6CD-7348-A68F-EB63C350A1B5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A5BCF2-AF0C-C447-A847-5765C9813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737" y="1179888"/>
            <a:ext cx="6284933" cy="41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21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Feature Engineering (Encoder)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50"/>
            <a:ext cx="5498592" cy="529742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For image feature extraction, vgg16 and inception_v3 pre-trained model is used.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The final fully-connected layer is omitted from both the pre-trained model.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Before feeding the image features into the decoder model, they are encoded with a  fully-connected layer with </a:t>
            </a:r>
            <a:r>
              <a:rPr lang="en-US" dirty="0" err="1"/>
              <a:t>relu</a:t>
            </a:r>
            <a:r>
              <a:rPr lang="en-US" dirty="0"/>
              <a:t> activation function.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88218-BA5E-EB41-814D-CE89C4332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114" y="1820263"/>
            <a:ext cx="5479030" cy="3217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6940A2-62F3-684E-B8BE-91A3D043C531}"/>
              </a:ext>
            </a:extLst>
          </p:cNvPr>
          <p:cNvSpPr txBox="1"/>
          <p:nvPr/>
        </p:nvSpPr>
        <p:spPr>
          <a:xfrm>
            <a:off x="7746124" y="5103674"/>
            <a:ext cx="326178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VGG16 Model Architecture</a:t>
            </a:r>
          </a:p>
          <a:p>
            <a:pPr algn="ctr"/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credit: https://</a:t>
            </a:r>
            <a:r>
              <a:rPr lang="en-US" sz="14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towardsdatascience.com</a:t>
            </a:r>
            <a:r>
              <a:rPr lang="en-US" sz="1400" dirty="0">
                <a:solidFill>
                  <a:schemeClr val="accent5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/step-by-step-vgg16-implementation-in-keras-for-beginners-a833c686ae6c</a:t>
            </a:r>
          </a:p>
        </p:txBody>
      </p:sp>
    </p:spTree>
    <p:extLst>
      <p:ext uri="{BB962C8B-B14F-4D97-AF65-F5344CB8AC3E}">
        <p14:creationId xmlns:p14="http://schemas.microsoft.com/office/powerpoint/2010/main" val="2399866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Feature Engineering (Encoder)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50"/>
            <a:ext cx="4689295" cy="529742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For word embeddings, </a:t>
            </a:r>
            <a:r>
              <a:rPr lang="en-US" dirty="0" err="1"/>
              <a:t>keras</a:t>
            </a:r>
            <a:r>
              <a:rPr lang="en-US" dirty="0"/>
              <a:t> word tokenizer is used.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An embedding layer is used to vectorize the words for machine learning.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In future, pre-trained word embedding can be used to improve the model performance.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013D3E-9A29-DC47-90D4-115F16E5C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1297" y="1805766"/>
            <a:ext cx="6607477" cy="29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646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Bahdanau Attention Mechanism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6745" y="3784935"/>
            <a:ext cx="10081102" cy="2794699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Encoder produces hidden states of the input image and sequence (in the beginning the sequence is ”&lt;start&gt;”)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Calculating alignment score of the previous hidden states and the new hidden states (query).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Softmaxing the alignment score.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A5164A-C8B6-6349-9DFE-3E7B2165C91D}"/>
              </a:ext>
            </a:extLst>
          </p:cNvPr>
          <p:cNvSpPr txBox="1"/>
          <p:nvPr/>
        </p:nvSpPr>
        <p:spPr>
          <a:xfrm>
            <a:off x="8051123" y="6579634"/>
            <a:ext cx="4140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Image credit: https://</a:t>
            </a:r>
            <a:r>
              <a:rPr lang="en-US" sz="1200" dirty="0" err="1"/>
              <a:t>blog.floydhub.com</a:t>
            </a:r>
            <a:r>
              <a:rPr lang="en-US" sz="1200" dirty="0"/>
              <a:t>/attention-mechanism/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23F0D8-7FF6-0C4F-BD56-4E0BC066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2" y="1262564"/>
            <a:ext cx="9608630" cy="234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5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RNN Decoder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50"/>
            <a:ext cx="4689295" cy="5297428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endParaRPr lang="en-US" dirty="0"/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Computing the context vector.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Decoding the output.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The process is repeated until “&lt;end&gt;” is reached or the max word limit is reached.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31131F-2A66-8F42-BD4A-6BCC73D96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371" y="1965435"/>
            <a:ext cx="5935221" cy="333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7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Flicker 30K dataset with VGG16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974678"/>
            <a:ext cx="4689295" cy="310181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Trained for 20 epochs.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Training for more epoch may lead to improved performance.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BLEU score: 0.65 on the holdout validation set.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EC997-3E4A-3047-8940-91E32F30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192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445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Flicker 30K dataset with VGG16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312526"/>
            <a:ext cx="9301655" cy="1451688"/>
          </a:xfrm>
        </p:spPr>
        <p:txBody>
          <a:bodyPr>
            <a:normAutofit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a man in a white boat is rowing through fog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a man in dark boat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4951084" y="2469037"/>
            <a:ext cx="5559972" cy="39729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676B5B-F5B2-064E-90AC-A2CD7962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226" y="2585865"/>
            <a:ext cx="4921688" cy="3739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3CA09-B4CD-274C-864A-DDFF7742D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061" y="2510922"/>
            <a:ext cx="2450803" cy="381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793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37546"/>
            <a:ext cx="10331669" cy="7921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Flicker 30K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" y="2279478"/>
            <a:ext cx="4689295" cy="3101812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Trained for 20 epochs.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Training for more epoch may lead to improved performance.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BLEU score: 0.69 on the holdout validation set.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983239-F170-C04A-9078-C8E21873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433" y="186295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7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37546"/>
            <a:ext cx="9680029" cy="750120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Flicker 30K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312526"/>
            <a:ext cx="9301655" cy="1451688"/>
          </a:xfrm>
        </p:spPr>
        <p:txBody>
          <a:bodyPr>
            <a:normAutofit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a man having a beer and roasting a hotdog the old fashioned way on a stick over a fire pit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a man is looking at something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4193628" y="2648600"/>
            <a:ext cx="6558455" cy="39729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E6344C-5902-7946-9E87-22F7C4B18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886" y="3067926"/>
            <a:ext cx="5651938" cy="31342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991A88-C81C-D24D-912C-284192F4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072" y="2793329"/>
            <a:ext cx="2270297" cy="34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605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438290" cy="687048"/>
          </a:xfrm>
        </p:spPr>
        <p:txBody>
          <a:bodyPr>
            <a:normAutofit fontScale="90000"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Flicker 30K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312526"/>
            <a:ext cx="9301655" cy="1451688"/>
          </a:xfrm>
        </p:spPr>
        <p:txBody>
          <a:bodyPr>
            <a:normAutofit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man is diving off of a diving board into a built in pool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boy waterskiing with his hand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5023945" y="2564807"/>
            <a:ext cx="6558455" cy="39729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BE4D2-B744-1341-AE19-AD29A0F5C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655" y="2764214"/>
            <a:ext cx="5877034" cy="35740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499EAE-46E1-F04F-8FE0-6A4D1ADEA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3017598"/>
            <a:ext cx="4078890" cy="30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72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81022"/>
            <a:ext cx="12192000" cy="69368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PhD in Chemical Engineering, University of South Carolina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590B58-22C8-C246-A5D4-57342736C2F2}"/>
              </a:ext>
            </a:extLst>
          </p:cNvPr>
          <p:cNvCxnSpPr>
            <a:cxnSpLocks/>
          </p:cNvCxnSpPr>
          <p:nvPr/>
        </p:nvCxnSpPr>
        <p:spPr>
          <a:xfrm>
            <a:off x="746081" y="798785"/>
            <a:ext cx="10699838" cy="1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220FBEF-1482-4443-B106-F59AAC048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839" y="1148693"/>
            <a:ext cx="7728132" cy="295034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9CBD7B9-EAA7-C642-BD52-2B65D67F93DA}"/>
              </a:ext>
            </a:extLst>
          </p:cNvPr>
          <p:cNvSpPr/>
          <p:nvPr/>
        </p:nvSpPr>
        <p:spPr>
          <a:xfrm>
            <a:off x="2027838" y="4373043"/>
            <a:ext cx="7728132" cy="21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Theoretical investigation of biomass conversion in both gas &amp; liquid phase.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publications in top-tier journals, including 3 first-author papers.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Attended several conferences including AIChE, NAM, ACS etc.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Led to new research direction in biomass research.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Won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prize in Southeastern Catalysis Society meeting poster presentation</a:t>
            </a:r>
          </a:p>
        </p:txBody>
      </p:sp>
    </p:spTree>
    <p:extLst>
      <p:ext uri="{BB962C8B-B14F-4D97-AF65-F5344CB8AC3E}">
        <p14:creationId xmlns:p14="http://schemas.microsoft.com/office/powerpoint/2010/main" val="208403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37546"/>
            <a:ext cx="10331669" cy="7921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COCO dataset with VGG16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1922125"/>
            <a:ext cx="4689295" cy="3942644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Trained for 20 epochs.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Training for more epoch may lead to improved performance but it’s close to hitting the learning curve plateau.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BLEU score: 0.71 on the holdout validation set.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B01071-05E8-2340-8875-DE20E3D17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345" y="200158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42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COCO dataset with VGG16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1312526"/>
            <a:ext cx="9301655" cy="1451688"/>
          </a:xfrm>
        </p:spPr>
        <p:txBody>
          <a:bodyPr>
            <a:normAutofit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a plate contains beef with a side of broccoli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a plate of food on it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5171089" y="2459422"/>
            <a:ext cx="6926317" cy="40769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E10481-682A-D04D-896C-749E5CE3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089" y="2963303"/>
            <a:ext cx="6722180" cy="29970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68EE2-F614-074F-B1B2-E22F7254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31" y="2764214"/>
            <a:ext cx="4768193" cy="319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59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37546"/>
            <a:ext cx="10331669" cy="79216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COCO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0" y="1922125"/>
            <a:ext cx="4689295" cy="3942644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Trained for 20 epochs.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Training for more epoch may lead to improved performance but it’s close to hitting the learning curve plateau.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BLEU score: 0.73 on the holdout validation set.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BA62C9-9CFD-3F47-B0C6-B917008CC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433" y="206464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25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COCO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234" y="1184646"/>
            <a:ext cx="9301655" cy="1451688"/>
          </a:xfrm>
        </p:spPr>
        <p:txBody>
          <a:bodyPr>
            <a:normAutofit lnSpcReduction="10000"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the group of giraffes are eating what was left for them on the tree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two small giraffe standing in a sunny day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4908331" y="2870263"/>
            <a:ext cx="7189074" cy="355019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25BC9-08F8-D04F-9F60-5F869218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338" y="3429000"/>
            <a:ext cx="6791527" cy="24705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51729A-4FBD-BD4D-A973-4E5A44BE9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52" y="3226295"/>
            <a:ext cx="4547476" cy="302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914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COCO dataset with InceptionV3 Encoder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234" y="1184646"/>
            <a:ext cx="9301655" cy="1451688"/>
          </a:xfrm>
        </p:spPr>
        <p:txBody>
          <a:bodyPr>
            <a:normAutofit/>
          </a:bodyPr>
          <a:lstStyle/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Real Caption: &lt;start&gt; two zebras standing together eating some grass &lt;end&gt;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Predicted Caption: &lt;start&gt; a couple of young zebras standing still &lt;end&gt;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3C66CD-D261-E040-BAAA-DF21133E058E}"/>
              </a:ext>
            </a:extLst>
          </p:cNvPr>
          <p:cNvSpPr txBox="1"/>
          <p:nvPr/>
        </p:nvSpPr>
        <p:spPr>
          <a:xfrm>
            <a:off x="4939862" y="2626039"/>
            <a:ext cx="7115503" cy="39934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945655-5E31-6B4F-80EC-4B1C3266D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409" y="3020968"/>
            <a:ext cx="6834405" cy="3052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A24B3-BC0C-5B45-ABC8-6EB64EF8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35" y="3096566"/>
            <a:ext cx="4593021" cy="305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71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234" y="1184645"/>
            <a:ext cx="9301655" cy="4427873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200000"/>
              </a:lnSpc>
              <a:buClr>
                <a:srgbClr val="00B0F0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different pre-trained image model.</a:t>
            </a:r>
          </a:p>
          <a:p>
            <a:pPr marL="342900" indent="-342900" algn="l">
              <a:lnSpc>
                <a:spcPct val="200000"/>
              </a:lnSpc>
              <a:buClr>
                <a:srgbClr val="00B0F0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Using pre-trained language model for word embedding.</a:t>
            </a:r>
          </a:p>
          <a:p>
            <a:pPr marL="342900" indent="-342900" algn="l">
              <a:lnSpc>
                <a:spcPct val="200000"/>
              </a:lnSpc>
              <a:buClr>
                <a:srgbClr val="00B0F0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Use a larger dataset.</a:t>
            </a:r>
          </a:p>
          <a:p>
            <a:pPr marL="342900" indent="-342900" algn="l">
              <a:lnSpc>
                <a:spcPct val="200000"/>
              </a:lnSpc>
              <a:buClr>
                <a:srgbClr val="00B0F0"/>
              </a:buClr>
              <a:buSzPct val="80000"/>
              <a:buFont typeface="Wingdings" pitchFamily="2" charset="2"/>
              <a:buChar char="q"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Build a web-app for customer to interact with the final model.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4F053FB-4F6B-C143-90C7-91DE039F71C3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2944632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2767909"/>
            <a:ext cx="10972800" cy="661091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solidFill>
                  <a:srgbClr val="00B0F0"/>
                </a:solidFill>
                <a:latin typeface="Rockwell" panose="02060603020205020403" pitchFamily="18" charset="77"/>
              </a:rPr>
              <a:t>Thank you!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1244BD2-DA35-574F-9E27-B16959EACE4F}"/>
              </a:ext>
            </a:extLst>
          </p:cNvPr>
          <p:cNvSpPr txBox="1"/>
          <p:nvPr/>
        </p:nvSpPr>
        <p:spPr>
          <a:xfrm>
            <a:off x="548640" y="72905"/>
            <a:ext cx="44919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Scientific Software Developer 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  <a:cs typeface="Times New Roman" panose="02020603050405020304" pitchFamily="18" charset="0"/>
              </a:rPr>
              <a:t>Interview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40AD01-C84E-F745-A28F-7743A5BC2347}"/>
              </a:ext>
            </a:extLst>
          </p:cNvPr>
          <p:cNvSpPr txBox="1"/>
          <p:nvPr/>
        </p:nvSpPr>
        <p:spPr>
          <a:xfrm>
            <a:off x="273269" y="5370787"/>
            <a:ext cx="540705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Osman Mamun, PhD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Email: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mamun.che06@gmail.com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LinkedIn: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https://www.linkedin.com/in/osman-mamun/</a:t>
            </a: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GitHub: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https://github.com/mamunm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5620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681022"/>
            <a:ext cx="12192000" cy="69368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Postdoctoral Fellow in Chemical Engineering, Stanford University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590B58-22C8-C246-A5D4-57342736C2F2}"/>
              </a:ext>
            </a:extLst>
          </p:cNvPr>
          <p:cNvCxnSpPr>
            <a:cxnSpLocks/>
          </p:cNvCxnSpPr>
          <p:nvPr/>
        </p:nvCxnSpPr>
        <p:spPr>
          <a:xfrm>
            <a:off x="220717" y="798786"/>
            <a:ext cx="11740055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9CBD7B9-EAA7-C642-BD52-2B65D67F93DA}"/>
              </a:ext>
            </a:extLst>
          </p:cNvPr>
          <p:cNvSpPr/>
          <p:nvPr/>
        </p:nvSpPr>
        <p:spPr>
          <a:xfrm>
            <a:off x="6240115" y="1258424"/>
            <a:ext cx="5720657" cy="461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High-throughput Investigation of Catalytic Properties.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publications in top-tier journals, including 2 first-author papers.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Attended several conferences including AIChE, NAM, ACS etc.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a code-base to automatically run thousands of jobs in nationwide compute servers.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Developed a Bayesian Framework to apply model selection to dense dataset based on information criteria and model averaging to sparse dataset with Boltzmann weighting when model uncertainty is higher.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22EADA7-2EEF-AF4A-8CBE-B833CC00B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76" y="1444399"/>
            <a:ext cx="5350392" cy="424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11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7557"/>
            <a:ext cx="12192000" cy="693683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Postdoctoral Research Associate in Energy &amp; Environment Directorate, Pacific Northwest National Laboratory</a:t>
            </a:r>
            <a:br>
              <a:rPr lang="en-US" sz="3600" dirty="0">
                <a:solidFill>
                  <a:srgbClr val="00B0F0"/>
                </a:solidFill>
              </a:rPr>
            </a:br>
            <a:endParaRPr lang="en-US" sz="4400" dirty="0">
              <a:solidFill>
                <a:srgbClr val="00B0F0"/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590B58-22C8-C246-A5D4-57342736C2F2}"/>
              </a:ext>
            </a:extLst>
          </p:cNvPr>
          <p:cNvCxnSpPr>
            <a:cxnSpLocks/>
          </p:cNvCxnSpPr>
          <p:nvPr/>
        </p:nvCxnSpPr>
        <p:spPr>
          <a:xfrm>
            <a:off x="735724" y="1397875"/>
            <a:ext cx="10783614" cy="0"/>
          </a:xfrm>
          <a:prstGeom prst="line">
            <a:avLst/>
          </a:prstGeom>
          <a:ln w="3810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D9CBD7B9-EAA7-C642-BD52-2B65D67F93DA}"/>
              </a:ext>
            </a:extLst>
          </p:cNvPr>
          <p:cNvSpPr/>
          <p:nvPr/>
        </p:nvSpPr>
        <p:spPr>
          <a:xfrm>
            <a:off x="6240116" y="2091558"/>
            <a:ext cx="5720657" cy="3781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for high temperature novel materials discovery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publications in top-tier journals, including 2 first-author papers.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Attended several conferences including TMS, ICME etc.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paper award in EED directorate.</a:t>
            </a:r>
          </a:p>
          <a:p>
            <a:pPr marL="342900" indent="-342900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a predictive and generative model for exhaustive screening of materials space of interest.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BE4F7-6DF8-D84D-9D89-262DB43FA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3" y="2452794"/>
            <a:ext cx="5591503" cy="31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82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78880"/>
            <a:ext cx="12192000" cy="3112465"/>
          </a:xfrm>
        </p:spPr>
        <p:txBody>
          <a:bodyPr>
            <a:noAutofit/>
          </a:bodyPr>
          <a:lstStyle/>
          <a:p>
            <a:r>
              <a:rPr lang="en-US" sz="5400" dirty="0">
                <a:solidFill>
                  <a:srgbClr val="00B0F0"/>
                </a:solidFill>
              </a:rPr>
              <a:t>Development of Deep Learning Image Caption Generator</a:t>
            </a:r>
            <a:br>
              <a:rPr lang="en-US" sz="5400" dirty="0">
                <a:solidFill>
                  <a:srgbClr val="00B0F0"/>
                </a:solidFill>
              </a:rPr>
            </a:br>
            <a:r>
              <a:rPr lang="en-US" sz="2800" dirty="0"/>
              <a:t>Data Science Intensive Capstone Project, December 2020 Cohort</a:t>
            </a:r>
            <a:br>
              <a:rPr lang="en-US" sz="2800" dirty="0"/>
            </a:br>
            <a:endParaRPr lang="en-US" sz="5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02BC8C-136E-0141-AAAE-21AF77662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3127" b="26648"/>
          <a:stretch/>
        </p:blipFill>
        <p:spPr>
          <a:xfrm>
            <a:off x="4791101" y="3576338"/>
            <a:ext cx="2416239" cy="606778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81B3EC-79C3-8F4D-A416-EF6927D31090}"/>
              </a:ext>
            </a:extLst>
          </p:cNvPr>
          <p:cNvSpPr txBox="1"/>
          <p:nvPr/>
        </p:nvSpPr>
        <p:spPr>
          <a:xfrm>
            <a:off x="378372" y="5370787"/>
            <a:ext cx="4055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Acknowledgement: </a:t>
            </a:r>
            <a:br>
              <a:rPr lang="en-US" dirty="0"/>
            </a:br>
            <a:r>
              <a:rPr lang="en-US" dirty="0"/>
              <a:t>Prasad Seemakurthi, mentor Springboard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E2E3B9-DB6B-174A-BE32-1221B2388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101" y="4732693"/>
            <a:ext cx="1922517" cy="192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62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>
                <a:solidFill>
                  <a:srgbClr val="00B0F0"/>
                </a:solidFill>
                <a:latin typeface="Rockwell" panose="02060603020205020403" pitchFamily="18" charset="77"/>
              </a:rPr>
              <a:t>Introduction</a:t>
            </a:r>
            <a:endParaRPr lang="en-US" sz="3600" dirty="0">
              <a:solidFill>
                <a:srgbClr val="00B0F0"/>
              </a:solidFill>
              <a:latin typeface="Rockwell" panose="02060603020205020403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49"/>
            <a:ext cx="6423502" cy="5724149"/>
          </a:xfrm>
        </p:spPr>
        <p:txBody>
          <a:bodyPr/>
          <a:lstStyle/>
          <a:p>
            <a:pPr algn="l">
              <a:buClr>
                <a:srgbClr val="00B0F0"/>
              </a:buClr>
              <a:buSzPct val="80000"/>
            </a:pPr>
            <a:endParaRPr lang="en-US" dirty="0"/>
          </a:p>
          <a:p>
            <a:pPr algn="l">
              <a:buClr>
                <a:srgbClr val="00B0F0"/>
              </a:buClr>
              <a:buSzPct val="80000"/>
            </a:pPr>
            <a:r>
              <a:rPr lang="en-US" dirty="0"/>
              <a:t>What do you see in this picture?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/>
          </a:p>
          <a:p>
            <a:pPr marL="342900" indent="-342900" algn="l"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Some would say “a water sprinkler” or some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/>
              <a:t>     would say “a red water sprinkler beside a </a:t>
            </a:r>
          </a:p>
          <a:p>
            <a:pPr algn="l">
              <a:buClr>
                <a:srgbClr val="00B0F0"/>
              </a:buClr>
              <a:buSzPct val="80000"/>
            </a:pPr>
            <a:r>
              <a:rPr lang="en-US" dirty="0"/>
              <a:t>      road”. </a:t>
            </a:r>
          </a:p>
          <a:p>
            <a:pPr marL="342900" indent="-342900" algn="l"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Both of the captions are right, as it is fairly easy for human to describe such an image.</a:t>
            </a:r>
          </a:p>
          <a:p>
            <a:pPr marL="342900" indent="-342900" algn="l">
              <a:buClr>
                <a:srgbClr val="00B0F0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dirty="0"/>
              <a:t>However, it is difficult for machine to describe a picture as it requires knowledge derived from the image and forming a sequence of words with coherent meaning.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8F4841-B70D-6F43-9353-540893C3971E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46B852-064B-2D44-8022-7B7203375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587" y="1006550"/>
            <a:ext cx="3612089" cy="541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Motivation: who might care?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49"/>
            <a:ext cx="11484864" cy="5724149"/>
          </a:xfrm>
        </p:spPr>
        <p:txBody>
          <a:bodyPr/>
          <a:lstStyle/>
          <a:p>
            <a:pPr marL="342900" indent="-342900" algn="l">
              <a:lnSpc>
                <a:spcPct val="30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Travel Agencies: </a:t>
            </a:r>
          </a:p>
          <a:p>
            <a:pPr marL="342900" indent="-342900" algn="l">
              <a:lnSpc>
                <a:spcPct val="30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Online Shopping Sites: </a:t>
            </a:r>
          </a:p>
          <a:p>
            <a:pPr marL="342900" indent="-342900" algn="l">
              <a:lnSpc>
                <a:spcPct val="30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Image Sharing Services: </a:t>
            </a:r>
          </a:p>
          <a:p>
            <a:pPr marL="342900" indent="-342900" algn="l">
              <a:lnSpc>
                <a:spcPct val="30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Social Media Platform: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BE62415-16BA-9443-93F8-F8AD2E3F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98" y="1308248"/>
            <a:ext cx="2182416" cy="4975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36CBB5-D424-864D-8C7B-FE211EF06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57" t="22714" r="17648" b="21392"/>
          <a:stretch/>
        </p:blipFill>
        <p:spPr>
          <a:xfrm>
            <a:off x="6339840" y="1109462"/>
            <a:ext cx="2295266" cy="8893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494232-C6DE-8346-800F-BBB308BC2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666" b="40912"/>
          <a:stretch/>
        </p:blipFill>
        <p:spPr>
          <a:xfrm>
            <a:off x="8896588" y="1293306"/>
            <a:ext cx="2685812" cy="5216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82FE18-65AB-6B42-9B77-38BD80EC6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940" y="2705925"/>
            <a:ext cx="1993900" cy="1016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8742DE-55B5-4D42-A897-A415E1F5E3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107" y="2691572"/>
            <a:ext cx="1731999" cy="969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677DC27-6BAE-FD42-BFC1-377F110D0C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6189" y="2655125"/>
            <a:ext cx="1731999" cy="969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B3EB777-3761-2246-AC3F-AE7AB21F4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0057" y="3892784"/>
            <a:ext cx="1066800" cy="1066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6EEC51-524B-A246-AE6B-0057B90420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4288" y="3919092"/>
            <a:ext cx="1892300" cy="1066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B53A5A-2C8A-5D45-8ECA-88A92E04AA1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72529" y="3857055"/>
            <a:ext cx="1042312" cy="104231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53FFA80-F9AE-AE4E-9BD8-116901765C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8588" y="5213954"/>
            <a:ext cx="1471061" cy="1066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062E5AA-3742-DC4D-B4AC-7AD9804E0D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6751" y="5213954"/>
            <a:ext cx="1100926" cy="118247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E22F8F8-2A86-D344-93C7-8C8EF798C8A5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1710418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11140966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Potential Applications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49"/>
            <a:ext cx="11484864" cy="5724149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Blind aid: It can be used to aid blind people navigate better in the world. The image</a:t>
            </a:r>
            <a:br>
              <a:rPr lang="en-US" dirty="0"/>
            </a:br>
            <a:r>
              <a:rPr lang="en-US" dirty="0"/>
              <a:t>caption generator will convert the scene around into text and later the text can be converted to speech, thus greatly enhancing the life quality of individuals with vision related disabilities.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Self driving cars: By properly captioning the roadside, we can greatly boost the security of the self driving car system.</a:t>
            </a: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credit: https://</a:t>
            </a:r>
            <a:r>
              <a:rPr lang="en-US" sz="16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readwrite.com</a:t>
            </a: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/2020/01/21/</a:t>
            </a:r>
            <a:b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sz="16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how-self-driving-cars-can-shape-our-future/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D0A4ABE-B294-2E4D-85A9-67ACAFF6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797" y="3995923"/>
            <a:ext cx="4494259" cy="27282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24C143-9346-D749-8323-3D4B83299D78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</p:spTree>
    <p:extLst>
      <p:ext uri="{BB962C8B-B14F-4D97-AF65-F5344CB8AC3E}">
        <p14:creationId xmlns:p14="http://schemas.microsoft.com/office/powerpoint/2010/main" val="3661316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47469-9438-1945-94B4-6A4B029B7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437546"/>
            <a:ext cx="9144000" cy="661091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00B0F0"/>
                </a:solidFill>
                <a:latin typeface="Rockwell" panose="02060603020205020403" pitchFamily="18" charset="77"/>
              </a:rPr>
              <a:t>Work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1D578A-0DFB-E643-8DD8-D472DE2C8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7408" y="1133849"/>
            <a:ext cx="11484864" cy="572414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Data Collection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Feature Engineering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Model Development and training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Model Evaluation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Model Performance Comparison</a:t>
            </a:r>
          </a:p>
          <a:p>
            <a:pPr marL="342900" indent="-342900" algn="l">
              <a:lnSpc>
                <a:spcPct val="150000"/>
              </a:lnSpc>
              <a:buClr>
                <a:srgbClr val="00B0F0"/>
              </a:buClr>
              <a:buSzPct val="80000"/>
              <a:buFont typeface="System Font Regular"/>
              <a:buChar char="■"/>
            </a:pPr>
            <a:r>
              <a:rPr lang="en-US" dirty="0"/>
              <a:t>Future Work</a:t>
            </a:r>
          </a:p>
          <a:p>
            <a:pPr algn="l">
              <a:lnSpc>
                <a:spcPct val="150000"/>
              </a:lnSpc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lnSpc>
                <a:spcPct val="150000"/>
              </a:lnSpc>
              <a:buClr>
                <a:srgbClr val="00B0F0"/>
              </a:buClr>
              <a:buSzPct val="80000"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algn="l">
              <a:buClr>
                <a:srgbClr val="00B0F0"/>
              </a:buClr>
              <a:buSzPct val="80000"/>
            </a:pP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Image credit: https://</a:t>
            </a:r>
            <a:r>
              <a:rPr lang="en-US" sz="1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towardsdatascience.com</a:t>
            </a:r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/workflow-of-a-machine-learning-project-ec1dba419b94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C26EC1A-5618-D846-A862-C14C2EF9DF82}"/>
              </a:ext>
            </a:extLst>
          </p:cNvPr>
          <p:cNvCxnSpPr>
            <a:cxnSpLocks/>
          </p:cNvCxnSpPr>
          <p:nvPr/>
        </p:nvCxnSpPr>
        <p:spPr>
          <a:xfrm>
            <a:off x="609600" y="426720"/>
            <a:ext cx="10972800" cy="0"/>
          </a:xfrm>
          <a:prstGeom prst="line">
            <a:avLst/>
          </a:prstGeom>
          <a:ln w="3810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9F98D0B-E53A-5447-9E25-CF5DBC54E7FB}"/>
              </a:ext>
            </a:extLst>
          </p:cNvPr>
          <p:cNvSpPr txBox="1"/>
          <p:nvPr/>
        </p:nvSpPr>
        <p:spPr>
          <a:xfrm>
            <a:off x="548640" y="72905"/>
            <a:ext cx="348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ckwell" panose="02060603020205020403" pitchFamily="18" charset="77"/>
              </a:rPr>
              <a:t>Data Science Intensive Capstone Project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AEE422-A1FC-8B49-A0A3-26217494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2897" y="1851804"/>
            <a:ext cx="6502400" cy="267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128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1930</TotalTime>
  <Words>1315</Words>
  <Application>Microsoft Macintosh PowerPoint</Application>
  <PresentationFormat>Widescreen</PresentationFormat>
  <Paragraphs>142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Calibri</vt:lpstr>
      <vt:lpstr>Calibri Light</vt:lpstr>
      <vt:lpstr>Rockwell</vt:lpstr>
      <vt:lpstr>System Font Regular</vt:lpstr>
      <vt:lpstr>Times New Roman</vt:lpstr>
      <vt:lpstr>Wingdings</vt:lpstr>
      <vt:lpstr>Office Theme</vt:lpstr>
      <vt:lpstr>Osman Mamun Richland, WA  PhD in Chemical Engineering, University of South Carolina Postdoctoral fellow in Chemical Engineering, Stanford University Postdoctoral research associate, Energy &amp; Environment Directorate, Pacific Northwest National Laboratory</vt:lpstr>
      <vt:lpstr>PhD in Chemical Engineering, University of South Carolina </vt:lpstr>
      <vt:lpstr>Postdoctoral Fellow in Chemical Engineering, Stanford University </vt:lpstr>
      <vt:lpstr>Postdoctoral Research Associate in Energy &amp; Environment Directorate, Pacific Northwest National Laboratory </vt:lpstr>
      <vt:lpstr>Development of Deep Learning Image Caption Generator Data Science Intensive Capstone Project, December 2020 Cohort </vt:lpstr>
      <vt:lpstr>Introduction</vt:lpstr>
      <vt:lpstr>Motivation: who might care?</vt:lpstr>
      <vt:lpstr>Potential Applications</vt:lpstr>
      <vt:lpstr>Work strategy</vt:lpstr>
      <vt:lpstr>Data Collection</vt:lpstr>
      <vt:lpstr>Feature Engineering (Encoder)</vt:lpstr>
      <vt:lpstr>Feature Engineering (Encoder)</vt:lpstr>
      <vt:lpstr>Bahdanau Attention Mechanism</vt:lpstr>
      <vt:lpstr>RNN Decoder</vt:lpstr>
      <vt:lpstr>Flicker 30K dataset with VGG16 Encoder</vt:lpstr>
      <vt:lpstr>Flicker 30K dataset with VGG16 Encoder</vt:lpstr>
      <vt:lpstr>Flicker 30K dataset with InceptionV3 Encoder</vt:lpstr>
      <vt:lpstr>Flicker 30K dataset with InceptionV3 Encoder</vt:lpstr>
      <vt:lpstr>Flicker 30K dataset with InceptionV3 Encoder</vt:lpstr>
      <vt:lpstr>COCO dataset with VGG16 Encoder</vt:lpstr>
      <vt:lpstr>COCO dataset with VGG16 Encoder</vt:lpstr>
      <vt:lpstr>COCO dataset with InceptionV3 Encoder</vt:lpstr>
      <vt:lpstr>COCO dataset with InceptionV3 Encoder</vt:lpstr>
      <vt:lpstr>COCO dataset with InceptionV3 Encoder</vt:lpstr>
      <vt:lpstr>Future Work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Software Developer Interview Presentation</dc:title>
  <dc:creator>Md Osman Gani Mamun</dc:creator>
  <cp:lastModifiedBy>Mamun, Md Osman G</cp:lastModifiedBy>
  <cp:revision>72</cp:revision>
  <dcterms:created xsi:type="dcterms:W3CDTF">2019-04-25T22:27:12Z</dcterms:created>
  <dcterms:modified xsi:type="dcterms:W3CDTF">2021-04-16T22:05:27Z</dcterms:modified>
</cp:coreProperties>
</file>